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73" r:id="rId4"/>
    <p:sldId id="274" r:id="rId5"/>
    <p:sldId id="279" r:id="rId6"/>
    <p:sldId id="278" r:id="rId7"/>
    <p:sldId id="276" r:id="rId8"/>
    <p:sldId id="277" r:id="rId9"/>
    <p:sldId id="259" r:id="rId10"/>
    <p:sldId id="260" r:id="rId11"/>
    <p:sldId id="261" r:id="rId12"/>
    <p:sldId id="271" r:id="rId13"/>
    <p:sldId id="262" r:id="rId14"/>
    <p:sldId id="263" r:id="rId1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55817" autoAdjust="0"/>
  </p:normalViewPr>
  <p:slideViewPr>
    <p:cSldViewPr snapToGrid="0">
      <p:cViewPr varScale="1">
        <p:scale>
          <a:sx n="63" d="100"/>
          <a:sy n="63" d="100"/>
        </p:scale>
        <p:origin x="24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1"/>
            <a:ext cx="3169920" cy="481727"/>
          </a:xfrm>
          <a:prstGeom prst="rect">
            <a:avLst/>
          </a:prstGeom>
        </p:spPr>
        <p:txBody>
          <a:bodyPr vert="horz" lIns="96653" tIns="48327" rIns="96653" bIns="48327" rtlCol="0"/>
          <a:lstStyle>
            <a:lvl1pPr algn="r">
              <a:defRPr sz="1200"/>
            </a:lvl1pPr>
          </a:lstStyle>
          <a:p>
            <a:fld id="{57EA178D-91A9-4B29-87ED-8D44B151357E}" type="datetimeFigureOut">
              <a:rPr lang="en-US" smtClean="0"/>
              <a:t>9/9/2021</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F03680ED-F981-4BD0-B533-EA346888B50A}" type="slidenum">
              <a:rPr lang="en-US" smtClean="0"/>
              <a:t>‹#›</a:t>
            </a:fld>
            <a:endParaRPr lang="en-US"/>
          </a:p>
        </p:txBody>
      </p:sp>
    </p:spTree>
    <p:extLst>
      <p:ext uri="{BB962C8B-B14F-4D97-AF65-F5344CB8AC3E}">
        <p14:creationId xmlns:p14="http://schemas.microsoft.com/office/powerpoint/2010/main" val="1485393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fld id="{5C44CD21-D478-4AFA-8F4C-5621315EE092}" type="datetimeFigureOut">
              <a:rPr lang="en-US" smtClean="0"/>
              <a:t>9/9/2021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2553FD63-BAF9-445B-89E9-EE5D36533803}" type="slidenum">
              <a:rPr lang="en-US" smtClean="0"/>
              <a:t>‹#›</a:t>
            </a:fld>
            <a:endParaRPr lang="en-US"/>
          </a:p>
        </p:txBody>
      </p:sp>
    </p:spTree>
    <p:extLst>
      <p:ext uri="{BB962C8B-B14F-4D97-AF65-F5344CB8AC3E}">
        <p14:creationId xmlns:p14="http://schemas.microsoft.com/office/powerpoint/2010/main" val="35070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3FD63-BAF9-445B-89E9-EE5D36533803}" type="slidenum">
              <a:rPr lang="en-US" smtClean="0"/>
              <a:t>1</a:t>
            </a:fld>
            <a:endParaRPr lang="en-US"/>
          </a:p>
        </p:txBody>
      </p:sp>
    </p:spTree>
    <p:extLst>
      <p:ext uri="{BB962C8B-B14F-4D97-AF65-F5344CB8AC3E}">
        <p14:creationId xmlns:p14="http://schemas.microsoft.com/office/powerpoint/2010/main" val="120581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3FD63-BAF9-445B-89E9-EE5D36533803}" type="slidenum">
              <a:rPr lang="en-US" smtClean="0"/>
              <a:t>2</a:t>
            </a:fld>
            <a:endParaRPr lang="en-US"/>
          </a:p>
        </p:txBody>
      </p:sp>
    </p:spTree>
    <p:extLst>
      <p:ext uri="{BB962C8B-B14F-4D97-AF65-F5344CB8AC3E}">
        <p14:creationId xmlns:p14="http://schemas.microsoft.com/office/powerpoint/2010/main" val="3449147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3FD63-BAF9-445B-89E9-EE5D36533803}" type="slidenum">
              <a:rPr lang="en-US" smtClean="0"/>
              <a:t>3</a:t>
            </a:fld>
            <a:endParaRPr lang="en-US"/>
          </a:p>
        </p:txBody>
      </p:sp>
    </p:spTree>
    <p:extLst>
      <p:ext uri="{BB962C8B-B14F-4D97-AF65-F5344CB8AC3E}">
        <p14:creationId xmlns:p14="http://schemas.microsoft.com/office/powerpoint/2010/main" val="2905099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I am going to briefly outline the environmental review process, why we do it, and why we think it is important to have public meetings and involvement. </a:t>
            </a:r>
          </a:p>
          <a:p>
            <a:endParaRPr lang="en-US" dirty="0"/>
          </a:p>
          <a:p>
            <a:r>
              <a:rPr lang="en-US" dirty="0"/>
              <a:t>NEPA is the National environmental protection act – Law passed by congress in 1968 to promote the enhancement of the environment. </a:t>
            </a:r>
          </a:p>
          <a:p>
            <a:r>
              <a:rPr lang="en-US" dirty="0"/>
              <a:t>The law mandates that line offices and decision makers solicit and utilize public involvement and comment to inform the development of actions that may affect the community </a:t>
            </a:r>
          </a:p>
          <a:p>
            <a:r>
              <a:rPr lang="en-US" dirty="0"/>
              <a:t>Public comments help create a more complete project understanding and allow for a relationship building process between decision makers and the public.</a:t>
            </a:r>
          </a:p>
          <a:p>
            <a:r>
              <a:rPr lang="en-US" dirty="0"/>
              <a:t>As local residents in, or near the project area, you posses valuable insight to the project area and day to day limitations and situations we may not be aware of.  </a:t>
            </a:r>
          </a:p>
          <a:p>
            <a:endParaRPr lang="en-US" dirty="0"/>
          </a:p>
          <a:p>
            <a:r>
              <a:rPr lang="en-US" dirty="0"/>
              <a:t>If you look at this slide you can see the various spheres of influence that drive the overall NEPA process.  </a:t>
            </a:r>
          </a:p>
          <a:p>
            <a:pPr marL="0" marR="0" algn="just">
              <a:spcBef>
                <a:spcPts val="0"/>
              </a:spcBef>
              <a:spcAft>
                <a:spcPts val="1000"/>
              </a:spcAft>
              <a:tabLst>
                <a:tab pos="-457200" algn="l"/>
              </a:tabLst>
            </a:pPr>
            <a:r>
              <a:rPr lang="en-US" dirty="0"/>
              <a:t>We started this presentation tonight with the </a:t>
            </a:r>
            <a:r>
              <a:rPr lang="en-US" b="1" dirty="0"/>
              <a:t>purpose and need </a:t>
            </a:r>
            <a:r>
              <a:rPr lang="en-US" dirty="0"/>
              <a:t>of the project – </a:t>
            </a:r>
            <a:r>
              <a:rPr lang="en-US" sz="1200" dirty="0">
                <a:effectLst/>
                <a:latin typeface="Times New Roman" panose="02020603050405020304" pitchFamily="18" charset="0"/>
                <a:ea typeface="Times New Roman" panose="02020603050405020304" pitchFamily="18" charset="0"/>
              </a:rPr>
              <a:t>rehabilitate and upgrade portions of its existing wastewater collection system in order to: Continue to meet existing health and sanitation needs, replace aging </a:t>
            </a:r>
            <a:r>
              <a:rPr lang="en-US" sz="1200" dirty="0">
                <a:latin typeface="Times New Roman" panose="02020603050405020304" pitchFamily="18" charset="0"/>
                <a:ea typeface="Times New Roman" panose="02020603050405020304" pitchFamily="18" charset="0"/>
              </a:rPr>
              <a:t>and deteriorated </a:t>
            </a:r>
            <a:r>
              <a:rPr lang="en-US" sz="1200" dirty="0">
                <a:effectLst/>
                <a:latin typeface="Times New Roman" panose="02020603050405020304" pitchFamily="18" charset="0"/>
                <a:ea typeface="Times New Roman" panose="02020603050405020304" pitchFamily="18" charset="0"/>
              </a:rPr>
              <a:t>infrastructure; and meet future wastewater collection system needs.</a:t>
            </a:r>
          </a:p>
          <a:p>
            <a:pPr marL="0" marR="0" algn="just">
              <a:spcBef>
                <a:spcPts val="0"/>
              </a:spcBef>
              <a:spcAft>
                <a:spcPts val="1000"/>
              </a:spcAft>
              <a:tabLst>
                <a:tab pos="-457200" algn="l"/>
              </a:tabLst>
            </a:pPr>
            <a:r>
              <a:rPr lang="en-US" b="0" dirty="0"/>
              <a:t>We move to the </a:t>
            </a:r>
            <a:r>
              <a:rPr lang="en-US" b="1" dirty="0"/>
              <a:t>Project impacts </a:t>
            </a:r>
            <a:r>
              <a:rPr lang="en-US" b="0" dirty="0"/>
              <a:t>where we do analysis on the socio-economic impacts, impacts to the natural and built environment, are their traffic concerns, ingress, egress, will certain businesses be adversely or positively impacted? </a:t>
            </a:r>
          </a:p>
          <a:p>
            <a:pPr marL="0" marR="0" algn="just">
              <a:spcBef>
                <a:spcPts val="0"/>
              </a:spcBef>
              <a:spcAft>
                <a:spcPts val="1000"/>
              </a:spcAft>
              <a:tabLst>
                <a:tab pos="-457200" algn="l"/>
              </a:tabLst>
            </a:pPr>
            <a:r>
              <a:rPr lang="en-US" b="0" dirty="0"/>
              <a:t>As we are examining the impacts we begin to </a:t>
            </a:r>
            <a:r>
              <a:rPr lang="en-US" b="1" dirty="0"/>
              <a:t>develop and evaluate alternatives</a:t>
            </a:r>
            <a:r>
              <a:rPr lang="en-US" b="0" dirty="0"/>
              <a:t> – is this the best placement, material, timing, </a:t>
            </a:r>
            <a:r>
              <a:rPr lang="en-US" b="0" dirty="0" err="1"/>
              <a:t>etc</a:t>
            </a:r>
            <a:r>
              <a:rPr lang="en-US" b="0" dirty="0"/>
              <a:t> for this project? </a:t>
            </a:r>
          </a:p>
          <a:p>
            <a:pPr marL="0" marR="0" lvl="0" indent="0" algn="just" defTabSz="914400" rtl="0" eaLnBrk="1" fontAlgn="auto" latinLnBrk="0" hangingPunct="1">
              <a:lnSpc>
                <a:spcPct val="100000"/>
              </a:lnSpc>
              <a:spcBef>
                <a:spcPts val="0"/>
              </a:spcBef>
              <a:spcAft>
                <a:spcPts val="1000"/>
              </a:spcAft>
              <a:buClrTx/>
              <a:buSzTx/>
              <a:buFontTx/>
              <a:buNone/>
              <a:tabLst>
                <a:tab pos="-457200" algn="l"/>
              </a:tabLst>
              <a:defRPr/>
            </a:pPr>
            <a:r>
              <a:rPr lang="en-US" b="0" dirty="0"/>
              <a:t>This was largely done by BHI during the preliminary engineering report in March 2021</a:t>
            </a:r>
          </a:p>
          <a:p>
            <a:pPr marL="0" marR="0" algn="just">
              <a:spcBef>
                <a:spcPts val="0"/>
              </a:spcBef>
              <a:spcAft>
                <a:spcPts val="1000"/>
              </a:spcAft>
              <a:tabLst>
                <a:tab pos="-457200" algn="l"/>
              </a:tabLst>
            </a:pPr>
            <a:r>
              <a:rPr lang="en-US" b="0" dirty="0"/>
              <a:t>Once the project is taking shape </a:t>
            </a:r>
            <a:r>
              <a:rPr lang="en-US" b="1" dirty="0"/>
              <a:t>Interagency coordination </a:t>
            </a:r>
            <a:r>
              <a:rPr lang="en-US" b="0" dirty="0"/>
              <a:t>will take place to ensure there are no conflicts with federal, state, local, or tribal governments.  </a:t>
            </a:r>
          </a:p>
          <a:p>
            <a:pPr marL="0" marR="0" algn="just">
              <a:spcBef>
                <a:spcPts val="0"/>
              </a:spcBef>
              <a:spcAft>
                <a:spcPts val="1000"/>
              </a:spcAft>
              <a:tabLst>
                <a:tab pos="-457200" algn="l"/>
              </a:tabLst>
            </a:pPr>
            <a:r>
              <a:rPr lang="en-US" b="0" dirty="0"/>
              <a:t>At a similar time we will begin to consult with the </a:t>
            </a:r>
            <a:r>
              <a:rPr lang="en-US" b="1" dirty="0"/>
              <a:t>Public for involvement</a:t>
            </a:r>
            <a:r>
              <a:rPr lang="en-US" b="0" dirty="0"/>
              <a:t>.  Much like the interagency coordination, we want to know if the public has issues, conflicts, positive, or negative views. Did we create adequate alternatives? Did we consider the correct project impacts? </a:t>
            </a:r>
          </a:p>
          <a:p>
            <a:pPr marL="0" marR="0" algn="just">
              <a:spcBef>
                <a:spcPts val="0"/>
              </a:spcBef>
              <a:spcAft>
                <a:spcPts val="1000"/>
              </a:spcAft>
              <a:tabLst>
                <a:tab pos="-457200" algn="l"/>
              </a:tabLst>
            </a:pPr>
            <a:r>
              <a:rPr lang="en-US" b="0" dirty="0"/>
              <a:t>When all of that is synthesized, we make recommendations to avoid, reduce, or mitigate issues that the project may create.  </a:t>
            </a:r>
          </a:p>
          <a:p>
            <a:pPr marL="0" marR="0" algn="just">
              <a:spcBef>
                <a:spcPts val="0"/>
              </a:spcBef>
              <a:spcAft>
                <a:spcPts val="1000"/>
              </a:spcAft>
              <a:tabLst>
                <a:tab pos="-457200" algn="l"/>
              </a:tabLst>
            </a:pPr>
            <a:endParaRPr lang="en-US" b="0" dirty="0"/>
          </a:p>
          <a:p>
            <a:pPr marL="0" marR="0" algn="just">
              <a:spcBef>
                <a:spcPts val="0"/>
              </a:spcBef>
              <a:spcAft>
                <a:spcPts val="1000"/>
              </a:spcAft>
              <a:tabLst>
                <a:tab pos="-457200" algn="l"/>
              </a:tabLst>
            </a:pPr>
            <a:r>
              <a:rPr lang="en-US" b="0" dirty="0"/>
              <a:t>This process guides the NEPA process and helps ensure that the project has a greater likelihood for success from the local community, partners, and collaborating agencies.  </a:t>
            </a:r>
          </a:p>
        </p:txBody>
      </p:sp>
      <p:sp>
        <p:nvSpPr>
          <p:cNvPr id="4" name="Slide Number Placeholder 3"/>
          <p:cNvSpPr>
            <a:spLocks noGrp="1"/>
          </p:cNvSpPr>
          <p:nvPr>
            <p:ph type="sldNum" sz="quarter" idx="10"/>
          </p:nvPr>
        </p:nvSpPr>
        <p:spPr/>
        <p:txBody>
          <a:bodyPr/>
          <a:lstStyle/>
          <a:p>
            <a:fld id="{1FEA6B43-4F3A-4DB4-A838-9EDCBF69323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B55A55-C73F-4AB7-8422-2D6989E0525F}"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81BEC-7DE7-4E08-B8C1-52B9CE14BD76}"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1121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27B55A55-C73F-4AB7-8422-2D6989E0525F}" type="datetimeFigureOut">
              <a:rPr lang="en-US" smtClean="0"/>
              <a:t>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981BEC-7DE7-4E08-B8C1-52B9CE14BD76}" type="slidenum">
              <a:rPr lang="en-US" smtClean="0"/>
              <a:t>‹#›</a:t>
            </a:fld>
            <a:endParaRPr lang="en-US"/>
          </a:p>
        </p:txBody>
      </p:sp>
    </p:spTree>
    <p:extLst>
      <p:ext uri="{BB962C8B-B14F-4D97-AF65-F5344CB8AC3E}">
        <p14:creationId xmlns:p14="http://schemas.microsoft.com/office/powerpoint/2010/main" val="2452866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B55A55-C73F-4AB7-8422-2D6989E0525F}"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81BEC-7DE7-4E08-B8C1-52B9CE14BD76}" type="slidenum">
              <a:rPr lang="en-US" smtClean="0"/>
              <a:t>‹#›</a:t>
            </a:fld>
            <a:endParaRPr lang="en-US"/>
          </a:p>
        </p:txBody>
      </p:sp>
    </p:spTree>
    <p:extLst>
      <p:ext uri="{BB962C8B-B14F-4D97-AF65-F5344CB8AC3E}">
        <p14:creationId xmlns:p14="http://schemas.microsoft.com/office/powerpoint/2010/main" val="17936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B55A55-C73F-4AB7-8422-2D6989E0525F}"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81BEC-7DE7-4E08-B8C1-52B9CE14BD76}"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06387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B55A55-C73F-4AB7-8422-2D6989E0525F}"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81BEC-7DE7-4E08-B8C1-52B9CE14BD76}" type="slidenum">
              <a:rPr lang="en-US" smtClean="0"/>
              <a:t>‹#›</a:t>
            </a:fld>
            <a:endParaRPr lang="en-US"/>
          </a:p>
        </p:txBody>
      </p:sp>
    </p:spTree>
    <p:extLst>
      <p:ext uri="{BB962C8B-B14F-4D97-AF65-F5344CB8AC3E}">
        <p14:creationId xmlns:p14="http://schemas.microsoft.com/office/powerpoint/2010/main" val="3128651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B55A55-C73F-4AB7-8422-2D6989E0525F}"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81BEC-7DE7-4E08-B8C1-52B9CE14BD76}"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5765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B55A55-C73F-4AB7-8422-2D6989E0525F}"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81BEC-7DE7-4E08-B8C1-52B9CE14BD76}" type="slidenum">
              <a:rPr lang="en-US" smtClean="0"/>
              <a:t>‹#›</a:t>
            </a:fld>
            <a:endParaRPr lang="en-US"/>
          </a:p>
        </p:txBody>
      </p:sp>
    </p:spTree>
    <p:extLst>
      <p:ext uri="{BB962C8B-B14F-4D97-AF65-F5344CB8AC3E}">
        <p14:creationId xmlns:p14="http://schemas.microsoft.com/office/powerpoint/2010/main" val="4077330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B55A55-C73F-4AB7-8422-2D6989E0525F}"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81BEC-7DE7-4E08-B8C1-52B9CE14BD76}" type="slidenum">
              <a:rPr lang="en-US" smtClean="0"/>
              <a:t>‹#›</a:t>
            </a:fld>
            <a:endParaRPr lang="en-US"/>
          </a:p>
        </p:txBody>
      </p:sp>
    </p:spTree>
    <p:extLst>
      <p:ext uri="{BB962C8B-B14F-4D97-AF65-F5344CB8AC3E}">
        <p14:creationId xmlns:p14="http://schemas.microsoft.com/office/powerpoint/2010/main" val="2583507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B55A55-C73F-4AB7-8422-2D6989E0525F}"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81BEC-7DE7-4E08-B8C1-52B9CE14BD76}" type="slidenum">
              <a:rPr lang="en-US" smtClean="0"/>
              <a:t>‹#›</a:t>
            </a:fld>
            <a:endParaRPr lang="en-US"/>
          </a:p>
        </p:txBody>
      </p:sp>
    </p:spTree>
    <p:extLst>
      <p:ext uri="{BB962C8B-B14F-4D97-AF65-F5344CB8AC3E}">
        <p14:creationId xmlns:p14="http://schemas.microsoft.com/office/powerpoint/2010/main" val="125391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B55A55-C73F-4AB7-8422-2D6989E0525F}"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81BEC-7DE7-4E08-B8C1-52B9CE14BD76}" type="slidenum">
              <a:rPr lang="en-US" smtClean="0"/>
              <a:t>‹#›</a:t>
            </a:fld>
            <a:endParaRPr lang="en-US"/>
          </a:p>
        </p:txBody>
      </p:sp>
    </p:spTree>
    <p:extLst>
      <p:ext uri="{BB962C8B-B14F-4D97-AF65-F5344CB8AC3E}">
        <p14:creationId xmlns:p14="http://schemas.microsoft.com/office/powerpoint/2010/main" val="56018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B55A55-C73F-4AB7-8422-2D6989E0525F}"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81BEC-7DE7-4E08-B8C1-52B9CE14BD76}" type="slidenum">
              <a:rPr lang="en-US" smtClean="0"/>
              <a:t>‹#›</a:t>
            </a:fld>
            <a:endParaRPr lang="en-US"/>
          </a:p>
        </p:txBody>
      </p:sp>
    </p:spTree>
    <p:extLst>
      <p:ext uri="{BB962C8B-B14F-4D97-AF65-F5344CB8AC3E}">
        <p14:creationId xmlns:p14="http://schemas.microsoft.com/office/powerpoint/2010/main" val="1544288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B55A55-C73F-4AB7-8422-2D6989E0525F}"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81BEC-7DE7-4E08-B8C1-52B9CE14BD76}" type="slidenum">
              <a:rPr lang="en-US" smtClean="0"/>
              <a:t>‹#›</a:t>
            </a:fld>
            <a:endParaRPr lang="en-US"/>
          </a:p>
        </p:txBody>
      </p:sp>
    </p:spTree>
    <p:extLst>
      <p:ext uri="{BB962C8B-B14F-4D97-AF65-F5344CB8AC3E}">
        <p14:creationId xmlns:p14="http://schemas.microsoft.com/office/powerpoint/2010/main" val="2641951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B55A55-C73F-4AB7-8422-2D6989E0525F}" type="datetimeFigureOut">
              <a:rPr lang="en-US" smtClean="0"/>
              <a:t>9/9/2021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981BEC-7DE7-4E08-B8C1-52B9CE14BD76}" type="slidenum">
              <a:rPr lang="en-US" smtClean="0"/>
              <a:t>‹#›</a:t>
            </a:fld>
            <a:endParaRPr lang="en-US"/>
          </a:p>
        </p:txBody>
      </p:sp>
    </p:spTree>
    <p:extLst>
      <p:ext uri="{BB962C8B-B14F-4D97-AF65-F5344CB8AC3E}">
        <p14:creationId xmlns:p14="http://schemas.microsoft.com/office/powerpoint/2010/main" val="227982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B55A55-C73F-4AB7-8422-2D6989E0525F}" type="datetimeFigureOut">
              <a:rPr lang="en-US" smtClean="0"/>
              <a:t>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981BEC-7DE7-4E08-B8C1-52B9CE14BD76}" type="slidenum">
              <a:rPr lang="en-US" smtClean="0"/>
              <a:t>‹#›</a:t>
            </a:fld>
            <a:endParaRPr lang="en-US"/>
          </a:p>
        </p:txBody>
      </p:sp>
    </p:spTree>
    <p:extLst>
      <p:ext uri="{BB962C8B-B14F-4D97-AF65-F5344CB8AC3E}">
        <p14:creationId xmlns:p14="http://schemas.microsoft.com/office/powerpoint/2010/main" val="1877446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55A55-C73F-4AB7-8422-2D6989E0525F}" type="datetimeFigureOut">
              <a:rPr lang="en-US" smtClean="0"/>
              <a:t>9/9/2021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981BEC-7DE7-4E08-B8C1-52B9CE14BD76}" type="slidenum">
              <a:rPr lang="en-US" smtClean="0"/>
              <a:t>‹#›</a:t>
            </a:fld>
            <a:endParaRPr lang="en-US"/>
          </a:p>
        </p:txBody>
      </p:sp>
    </p:spTree>
    <p:extLst>
      <p:ext uri="{BB962C8B-B14F-4D97-AF65-F5344CB8AC3E}">
        <p14:creationId xmlns:p14="http://schemas.microsoft.com/office/powerpoint/2010/main" val="61252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B55A55-C73F-4AB7-8422-2D6989E0525F}"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81BEC-7DE7-4E08-B8C1-52B9CE14BD76}" type="slidenum">
              <a:rPr lang="en-US" smtClean="0"/>
              <a:t>‹#›</a:t>
            </a:fld>
            <a:endParaRPr lang="en-US"/>
          </a:p>
        </p:txBody>
      </p:sp>
    </p:spTree>
    <p:extLst>
      <p:ext uri="{BB962C8B-B14F-4D97-AF65-F5344CB8AC3E}">
        <p14:creationId xmlns:p14="http://schemas.microsoft.com/office/powerpoint/2010/main" val="429184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B55A55-C73F-4AB7-8422-2D6989E0525F}"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81BEC-7DE7-4E08-B8C1-52B9CE14BD76}" type="slidenum">
              <a:rPr lang="en-US" smtClean="0"/>
              <a:t>‹#›</a:t>
            </a:fld>
            <a:endParaRPr lang="en-US"/>
          </a:p>
        </p:txBody>
      </p:sp>
    </p:spTree>
    <p:extLst>
      <p:ext uri="{BB962C8B-B14F-4D97-AF65-F5344CB8AC3E}">
        <p14:creationId xmlns:p14="http://schemas.microsoft.com/office/powerpoint/2010/main" val="1222296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2000">
              <a:schemeClr val="bg2">
                <a:alpha val="84000"/>
                <a:lumMod val="90000"/>
                <a:lumOff val="10000"/>
              </a:schemeClr>
            </a:gs>
            <a:gs pos="89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7B55A55-C73F-4AB7-8422-2D6989E0525F}" type="datetimeFigureOut">
              <a:rPr lang="en-US" smtClean="0"/>
              <a:t>9/9/2021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3981BEC-7DE7-4E08-B8C1-52B9CE14BD76}" type="slidenum">
              <a:rPr lang="en-US" smtClean="0"/>
              <a:t>‹#›</a:t>
            </a:fld>
            <a:endParaRPr lang="en-US"/>
          </a:p>
        </p:txBody>
      </p:sp>
    </p:spTree>
    <p:extLst>
      <p:ext uri="{BB962C8B-B14F-4D97-AF65-F5344CB8AC3E}">
        <p14:creationId xmlns:p14="http://schemas.microsoft.com/office/powerpoint/2010/main" val="17179404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476" y="713231"/>
            <a:ext cx="10353682" cy="2971801"/>
          </a:xfrm>
        </p:spPr>
        <p:txBody>
          <a:bodyPr>
            <a:noAutofit/>
          </a:bodyPr>
          <a:lstStyle/>
          <a:p>
            <a:r>
              <a:rPr lang="en-US" sz="4000" dirty="0"/>
              <a:t>Camino Real Regional Utility Authority North </a:t>
            </a:r>
            <a:br>
              <a:rPr lang="en-US" sz="4000" dirty="0"/>
            </a:br>
            <a:br>
              <a:rPr lang="en-US" sz="4000" dirty="0"/>
            </a:br>
            <a:r>
              <a:rPr lang="en-US" sz="4000" dirty="0"/>
              <a:t>Wastewater Collection System IMPROVEMENTS</a:t>
            </a:r>
          </a:p>
        </p:txBody>
      </p:sp>
      <p:sp>
        <p:nvSpPr>
          <p:cNvPr id="3" name="Subtitle 2"/>
          <p:cNvSpPr>
            <a:spLocks noGrp="1"/>
          </p:cNvSpPr>
          <p:nvPr>
            <p:ph type="subTitle" idx="1"/>
          </p:nvPr>
        </p:nvSpPr>
        <p:spPr>
          <a:xfrm>
            <a:off x="620712" y="4008967"/>
            <a:ext cx="6400800" cy="1947333"/>
          </a:xfrm>
        </p:spPr>
        <p:txBody>
          <a:bodyPr>
            <a:normAutofit/>
          </a:bodyPr>
          <a:lstStyle/>
          <a:p>
            <a:r>
              <a:rPr lang="en-US" sz="2800" dirty="0"/>
              <a:t>Public Meeting: September 8, 2021</a:t>
            </a:r>
          </a:p>
        </p:txBody>
      </p:sp>
    </p:spTree>
    <p:extLst>
      <p:ext uri="{BB962C8B-B14F-4D97-AF65-F5344CB8AC3E}">
        <p14:creationId xmlns:p14="http://schemas.microsoft.com/office/powerpoint/2010/main" val="4188302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12000">
              <a:schemeClr val="bg2">
                <a:alpha val="84000"/>
                <a:lumMod val="90000"/>
                <a:lumOff val="10000"/>
              </a:schemeClr>
            </a:gs>
            <a:gs pos="89000">
              <a:schemeClr val="accent1">
                <a:lumMod val="45000"/>
                <a:lumOff val="55000"/>
              </a:schemeClr>
            </a:gs>
            <a:gs pos="100000">
              <a:schemeClr val="accent1">
                <a:lumMod val="30000"/>
                <a:lumOff val="70000"/>
              </a:schemeClr>
            </a:gs>
          </a:gsLst>
          <a:lin ang="30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8A6C3-35F1-4FD5-B46E-7EA0478D3DFE}"/>
              </a:ext>
            </a:extLst>
          </p:cNvPr>
          <p:cNvSpPr>
            <a:spLocks noGrp="1"/>
          </p:cNvSpPr>
          <p:nvPr>
            <p:ph type="ctrTitle"/>
          </p:nvPr>
        </p:nvSpPr>
        <p:spPr>
          <a:xfrm>
            <a:off x="216568" y="381000"/>
            <a:ext cx="11758864" cy="1272181"/>
          </a:xfrm>
        </p:spPr>
        <p:txBody>
          <a:bodyPr>
            <a:normAutofit fontScale="90000"/>
          </a:bodyPr>
          <a:lstStyle/>
          <a:p>
            <a:r>
              <a:rPr lang="en-US" sz="4200" dirty="0"/>
              <a:t>Biologic &amp; Cultural Assessment – </a:t>
            </a:r>
            <a:br>
              <a:rPr lang="en-US" sz="4200" dirty="0"/>
            </a:br>
            <a:r>
              <a:rPr lang="en-US" sz="4200" dirty="0"/>
              <a:t>CRRUA Survey</a:t>
            </a:r>
          </a:p>
        </p:txBody>
      </p:sp>
      <p:sp>
        <p:nvSpPr>
          <p:cNvPr id="4" name="TextBox 3">
            <a:extLst>
              <a:ext uri="{FF2B5EF4-FFF2-40B4-BE49-F238E27FC236}">
                <a16:creationId xmlns:a16="http://schemas.microsoft.com/office/drawing/2014/main" id="{54C1989D-5F75-4DCC-B7D6-5785D5F2B79F}"/>
              </a:ext>
            </a:extLst>
          </p:cNvPr>
          <p:cNvSpPr txBox="1"/>
          <p:nvPr/>
        </p:nvSpPr>
        <p:spPr>
          <a:xfrm>
            <a:off x="321511" y="1843950"/>
            <a:ext cx="9216190" cy="4324261"/>
          </a:xfrm>
          <a:prstGeom prst="rect">
            <a:avLst/>
          </a:prstGeom>
          <a:noFill/>
        </p:spPr>
        <p:txBody>
          <a:bodyPr wrap="square" rtlCol="0">
            <a:spAutoFit/>
          </a:bodyPr>
          <a:lstStyle/>
          <a:p>
            <a:pPr marL="342900" indent="-342900">
              <a:buFont typeface="Arial" panose="020B0604020202020204" pitchFamily="34" charset="0"/>
              <a:buChar char="•"/>
            </a:pPr>
            <a:r>
              <a:rPr lang="en-US" sz="2500" dirty="0"/>
              <a:t>Biological and Cultural surveys were not required based on the scope of the project</a:t>
            </a:r>
          </a:p>
          <a:p>
            <a:r>
              <a:rPr lang="en-US" sz="2500" dirty="0"/>
              <a:t>  </a:t>
            </a:r>
          </a:p>
          <a:p>
            <a:pPr marL="342900" indent="-342900">
              <a:buFont typeface="Arial" panose="020B0604020202020204" pitchFamily="34" charset="0"/>
              <a:buChar char="•"/>
            </a:pPr>
            <a:r>
              <a:rPr lang="en-US" sz="2500" dirty="0"/>
              <a:t>Armchair review of project area was conducted for Environmental Information Document</a:t>
            </a:r>
          </a:p>
          <a:p>
            <a:endParaRPr lang="en-US" sz="2500" dirty="0"/>
          </a:p>
          <a:p>
            <a:pPr marL="342900" indent="-342900">
              <a:buFont typeface="Arial" panose="020B0604020202020204" pitchFamily="34" charset="0"/>
              <a:buChar char="•"/>
            </a:pPr>
            <a:r>
              <a:rPr lang="en-US" sz="2500" dirty="0"/>
              <a:t>The project would be constructed entirely on previously disturbed land and falls within existing utility easements, lands owned by the New Mexico Department of Transportation (NMDOT), Doña Ana County, and some privately-owned land</a:t>
            </a:r>
          </a:p>
        </p:txBody>
      </p:sp>
    </p:spTree>
    <p:extLst>
      <p:ext uri="{BB962C8B-B14F-4D97-AF65-F5344CB8AC3E}">
        <p14:creationId xmlns:p14="http://schemas.microsoft.com/office/powerpoint/2010/main" val="3458626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320C-08AF-4EC7-A3A7-205CCCB9EC10}"/>
              </a:ext>
            </a:extLst>
          </p:cNvPr>
          <p:cNvSpPr>
            <a:spLocks noGrp="1"/>
          </p:cNvSpPr>
          <p:nvPr>
            <p:ph type="title"/>
          </p:nvPr>
        </p:nvSpPr>
        <p:spPr>
          <a:xfrm>
            <a:off x="0" y="0"/>
            <a:ext cx="11321512" cy="1400530"/>
          </a:xfrm>
        </p:spPr>
        <p:txBody>
          <a:bodyPr/>
          <a:lstStyle/>
          <a:p>
            <a:r>
              <a:rPr lang="en-US" dirty="0"/>
              <a:t>Biologic &amp;Cultural Assessment – CRRUA </a:t>
            </a:r>
          </a:p>
        </p:txBody>
      </p:sp>
      <p:sp>
        <p:nvSpPr>
          <p:cNvPr id="3" name="Content Placeholder 2">
            <a:extLst>
              <a:ext uri="{FF2B5EF4-FFF2-40B4-BE49-F238E27FC236}">
                <a16:creationId xmlns:a16="http://schemas.microsoft.com/office/drawing/2014/main" id="{757D7960-7EAB-438B-BCE3-FFD3761311D8}"/>
              </a:ext>
            </a:extLst>
          </p:cNvPr>
          <p:cNvSpPr>
            <a:spLocks noGrp="1"/>
          </p:cNvSpPr>
          <p:nvPr>
            <p:ph idx="1"/>
          </p:nvPr>
        </p:nvSpPr>
        <p:spPr>
          <a:xfrm>
            <a:off x="151598" y="1263112"/>
            <a:ext cx="10472490" cy="5416658"/>
          </a:xfrm>
        </p:spPr>
        <p:txBody>
          <a:bodyPr>
            <a:normAutofit/>
          </a:bodyPr>
          <a:lstStyle/>
          <a:p>
            <a:endParaRPr lang="en-US" sz="2800" dirty="0">
              <a:solidFill>
                <a:schemeClr val="tx1"/>
              </a:solidFill>
            </a:endParaRPr>
          </a:p>
          <a:p>
            <a:r>
              <a:rPr lang="en-US" sz="2800" dirty="0">
                <a:solidFill>
                  <a:schemeClr val="tx1"/>
                </a:solidFill>
              </a:rPr>
              <a:t>No floodplains would be impacted</a:t>
            </a:r>
          </a:p>
          <a:p>
            <a:r>
              <a:rPr lang="en-US" sz="2800" dirty="0">
                <a:solidFill>
                  <a:schemeClr val="tx1"/>
                </a:solidFill>
              </a:rPr>
              <a:t>No wetlands would be impacts</a:t>
            </a:r>
          </a:p>
          <a:p>
            <a:r>
              <a:rPr lang="en-US" sz="2800" dirty="0">
                <a:solidFill>
                  <a:schemeClr val="tx1"/>
                </a:solidFill>
              </a:rPr>
              <a:t>No critical habitat will be impacted</a:t>
            </a:r>
          </a:p>
          <a:p>
            <a:r>
              <a:rPr lang="en-US" sz="2800" dirty="0">
                <a:solidFill>
                  <a:schemeClr val="tx1"/>
                </a:solidFill>
              </a:rPr>
              <a:t>No federal, state, or county listed species will be effected</a:t>
            </a:r>
          </a:p>
          <a:p>
            <a:r>
              <a:rPr lang="en-US" sz="2800" dirty="0">
                <a:solidFill>
                  <a:schemeClr val="tx1"/>
                </a:solidFill>
              </a:rPr>
              <a:t>No significant impacts to cultural resources or historic properties are anticipated</a:t>
            </a:r>
          </a:p>
          <a:p>
            <a:r>
              <a:rPr lang="en-US" sz="2800" dirty="0">
                <a:solidFill>
                  <a:schemeClr val="tx1"/>
                </a:solidFill>
              </a:rPr>
              <a:t>Entire project area falls within heavily developed environment</a:t>
            </a:r>
            <a:endParaRPr lang="en-US" sz="1600" dirty="0">
              <a:solidFill>
                <a:schemeClr val="tx1"/>
              </a:solidFill>
            </a:endParaRPr>
          </a:p>
          <a:p>
            <a:endParaRPr lang="en-US" sz="1600" dirty="0">
              <a:solidFill>
                <a:schemeClr val="tx1"/>
              </a:solidFill>
            </a:endParaRPr>
          </a:p>
          <a:p>
            <a:endParaRPr lang="en-US" sz="1600" dirty="0"/>
          </a:p>
        </p:txBody>
      </p:sp>
    </p:spTree>
    <p:extLst>
      <p:ext uri="{BB962C8B-B14F-4D97-AF65-F5344CB8AC3E}">
        <p14:creationId xmlns:p14="http://schemas.microsoft.com/office/powerpoint/2010/main" val="2768408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3AE11-7199-44BD-BC6D-25F9C69BEC48}"/>
              </a:ext>
            </a:extLst>
          </p:cNvPr>
          <p:cNvSpPr>
            <a:spLocks noGrp="1"/>
          </p:cNvSpPr>
          <p:nvPr>
            <p:ph type="title"/>
          </p:nvPr>
        </p:nvSpPr>
        <p:spPr>
          <a:xfrm>
            <a:off x="0" y="0"/>
            <a:ext cx="10604500" cy="1507067"/>
          </a:xfrm>
        </p:spPr>
        <p:txBody>
          <a:bodyPr/>
          <a:lstStyle/>
          <a:p>
            <a:r>
              <a:rPr lang="en-US" dirty="0"/>
              <a:t>Project documentation status – CRRUA</a:t>
            </a:r>
          </a:p>
        </p:txBody>
      </p:sp>
      <p:sp>
        <p:nvSpPr>
          <p:cNvPr id="3" name="Content Placeholder 2">
            <a:extLst>
              <a:ext uri="{FF2B5EF4-FFF2-40B4-BE49-F238E27FC236}">
                <a16:creationId xmlns:a16="http://schemas.microsoft.com/office/drawing/2014/main" id="{F7B5409A-96AF-456F-B25E-6E881F30EA8C}"/>
              </a:ext>
            </a:extLst>
          </p:cNvPr>
          <p:cNvSpPr>
            <a:spLocks noGrp="1"/>
          </p:cNvSpPr>
          <p:nvPr>
            <p:ph idx="1"/>
          </p:nvPr>
        </p:nvSpPr>
        <p:spPr>
          <a:xfrm>
            <a:off x="-1" y="1704527"/>
            <a:ext cx="9639301" cy="5153473"/>
          </a:xfrm>
        </p:spPr>
        <p:txBody>
          <a:bodyPr>
            <a:normAutofit/>
          </a:bodyPr>
          <a:lstStyle/>
          <a:p>
            <a:pPr>
              <a:buFont typeface="Wingdings" panose="05000000000000000000" pitchFamily="2" charset="2"/>
              <a:buChar char="Ø"/>
            </a:pPr>
            <a:r>
              <a:rPr lang="en-US" sz="2800" dirty="0">
                <a:solidFill>
                  <a:schemeClr val="tx1"/>
                </a:solidFill>
              </a:rPr>
              <a:t>Environmental Information Document sent for agency consultation 15 July 2021</a:t>
            </a:r>
          </a:p>
          <a:p>
            <a:pPr>
              <a:buFont typeface="Wingdings" panose="05000000000000000000" pitchFamily="2" charset="2"/>
              <a:buChar char="Ø"/>
            </a:pPr>
            <a:r>
              <a:rPr lang="en-US" sz="2800" dirty="0">
                <a:solidFill>
                  <a:schemeClr val="tx1"/>
                </a:solidFill>
              </a:rPr>
              <a:t>Public meeting held 8 September 2021</a:t>
            </a:r>
          </a:p>
          <a:p>
            <a:pPr lvl="1">
              <a:buFont typeface="Wingdings" panose="05000000000000000000" pitchFamily="2" charset="2"/>
              <a:buChar char="Ø"/>
            </a:pPr>
            <a:r>
              <a:rPr lang="en-US" sz="2600" dirty="0">
                <a:solidFill>
                  <a:schemeClr val="tx1"/>
                </a:solidFill>
              </a:rPr>
              <a:t>Zoom poll about project components (Available now)</a:t>
            </a:r>
          </a:p>
          <a:p>
            <a:pPr lvl="1">
              <a:buFont typeface="Wingdings" panose="05000000000000000000" pitchFamily="2" charset="2"/>
              <a:buChar char="Ø"/>
            </a:pPr>
            <a:r>
              <a:rPr lang="en-US" sz="2600" dirty="0">
                <a:solidFill>
                  <a:schemeClr val="tx1"/>
                </a:solidFill>
              </a:rPr>
              <a:t>Email comments to: jrichards@epsilonsystems.com </a:t>
            </a:r>
            <a:r>
              <a:rPr lang="en-US" sz="2400" dirty="0">
                <a:solidFill>
                  <a:schemeClr val="tx1"/>
                </a:solidFill>
              </a:rPr>
              <a:t>Deadline for comments is: 8 October 2021</a:t>
            </a:r>
          </a:p>
          <a:p>
            <a:pPr>
              <a:buFont typeface="Wingdings" panose="05000000000000000000" pitchFamily="2" charset="2"/>
              <a:buChar char="Ø"/>
            </a:pPr>
            <a:endParaRPr lang="en-US" sz="2800" dirty="0">
              <a:solidFill>
                <a:schemeClr val="tx1"/>
              </a:solidFill>
            </a:endParaRPr>
          </a:p>
          <a:p>
            <a:endParaRPr lang="en-US" sz="2800" dirty="0"/>
          </a:p>
        </p:txBody>
      </p:sp>
    </p:spTree>
    <p:extLst>
      <p:ext uri="{BB962C8B-B14F-4D97-AF65-F5344CB8AC3E}">
        <p14:creationId xmlns:p14="http://schemas.microsoft.com/office/powerpoint/2010/main" val="2595484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2000">
              <a:schemeClr val="bg2">
                <a:alpha val="84000"/>
                <a:lumMod val="90000"/>
                <a:lumOff val="10000"/>
              </a:schemeClr>
            </a:gs>
            <a:gs pos="89000">
              <a:schemeClr val="accent1">
                <a:lumMod val="45000"/>
                <a:lumOff val="55000"/>
              </a:schemeClr>
            </a:gs>
            <a:gs pos="100000">
              <a:schemeClr val="accent1">
                <a:lumMod val="30000"/>
                <a:lumOff val="70000"/>
              </a:schemeClr>
            </a:gs>
          </a:gsLst>
          <a:lin ang="30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8382" y="660400"/>
            <a:ext cx="4171949" cy="922867"/>
          </a:xfrm>
        </p:spPr>
        <p:txBody>
          <a:bodyPr vert="horz" lIns="91440" tIns="45720" rIns="91440" bIns="45720" rtlCol="0" anchor="b">
            <a:normAutofit/>
          </a:bodyPr>
          <a:lstStyle/>
          <a:p>
            <a:r>
              <a:rPr lang="en-US" sz="4800" dirty="0"/>
              <a:t>schedule</a:t>
            </a:r>
          </a:p>
        </p:txBody>
      </p:sp>
      <p:sp>
        <p:nvSpPr>
          <p:cNvPr id="10" name="Content Placeholder 9">
            <a:extLst>
              <a:ext uri="{FF2B5EF4-FFF2-40B4-BE49-F238E27FC236}">
                <a16:creationId xmlns:a16="http://schemas.microsoft.com/office/drawing/2014/main" id="{73917472-A98B-4372-8825-252FC7B810CA}"/>
              </a:ext>
            </a:extLst>
          </p:cNvPr>
          <p:cNvSpPr>
            <a:spLocks noGrp="1"/>
          </p:cNvSpPr>
          <p:nvPr>
            <p:ph idx="1"/>
          </p:nvPr>
        </p:nvSpPr>
        <p:spPr>
          <a:xfrm>
            <a:off x="1122387" y="1897303"/>
            <a:ext cx="9660289" cy="3422121"/>
          </a:xfrm>
        </p:spPr>
        <p:txBody>
          <a:bodyPr>
            <a:normAutofit fontScale="92500" lnSpcReduction="10000"/>
          </a:bodyPr>
          <a:lstStyle/>
          <a:p>
            <a:pPr>
              <a:buFont typeface="Wingdings" panose="05000000000000000000" pitchFamily="2" charset="2"/>
              <a:buChar char="Ø"/>
            </a:pPr>
            <a:r>
              <a:rPr lang="en-US" sz="2600" dirty="0">
                <a:solidFill>
                  <a:schemeClr val="tx1"/>
                </a:solidFill>
              </a:rPr>
              <a:t>Design Phase – November 2021 through December 2022</a:t>
            </a:r>
          </a:p>
          <a:p>
            <a:pPr>
              <a:buFont typeface="Wingdings" panose="05000000000000000000" pitchFamily="2" charset="2"/>
              <a:buChar char="Ø"/>
            </a:pPr>
            <a:endParaRPr lang="en-US" sz="2600" dirty="0">
              <a:solidFill>
                <a:schemeClr val="tx1"/>
              </a:solidFill>
            </a:endParaRPr>
          </a:p>
          <a:p>
            <a:pPr>
              <a:buFont typeface="Wingdings" panose="05000000000000000000" pitchFamily="2" charset="2"/>
              <a:buChar char="Ø"/>
            </a:pPr>
            <a:r>
              <a:rPr lang="en-US" sz="2600" dirty="0">
                <a:solidFill>
                  <a:schemeClr val="tx1"/>
                </a:solidFill>
              </a:rPr>
              <a:t>Permit Acquisition – January 2023 through April 2023</a:t>
            </a:r>
          </a:p>
          <a:p>
            <a:pPr>
              <a:buFont typeface="Wingdings" panose="05000000000000000000" pitchFamily="2" charset="2"/>
              <a:buChar char="Ø"/>
            </a:pPr>
            <a:endParaRPr lang="en-US" sz="2600" dirty="0">
              <a:solidFill>
                <a:schemeClr val="tx1"/>
              </a:solidFill>
            </a:endParaRPr>
          </a:p>
          <a:p>
            <a:pPr>
              <a:buFont typeface="Wingdings" panose="05000000000000000000" pitchFamily="2" charset="2"/>
              <a:buChar char="Ø"/>
            </a:pPr>
            <a:r>
              <a:rPr lang="en-US" sz="2600" dirty="0">
                <a:solidFill>
                  <a:schemeClr val="tx1"/>
                </a:solidFill>
              </a:rPr>
              <a:t>Construction Phase – May 2023 – June 2024</a:t>
            </a:r>
          </a:p>
          <a:p>
            <a:pPr>
              <a:buFont typeface="Wingdings" panose="05000000000000000000" pitchFamily="2" charset="2"/>
              <a:buChar char="Ø"/>
            </a:pPr>
            <a:endParaRPr lang="en-US" sz="2600" dirty="0">
              <a:solidFill>
                <a:schemeClr val="tx1"/>
              </a:solidFill>
            </a:endParaRPr>
          </a:p>
          <a:p>
            <a:pPr>
              <a:buFont typeface="Wingdings" panose="05000000000000000000" pitchFamily="2" charset="2"/>
              <a:buChar char="Ø"/>
            </a:pPr>
            <a:r>
              <a:rPr lang="en-US" sz="2600" dirty="0">
                <a:solidFill>
                  <a:schemeClr val="tx1"/>
                </a:solidFill>
              </a:rPr>
              <a:t>Final Completion – Estimated to be July 2024</a:t>
            </a:r>
          </a:p>
        </p:txBody>
      </p:sp>
    </p:spTree>
    <p:extLst>
      <p:ext uri="{BB962C8B-B14F-4D97-AF65-F5344CB8AC3E}">
        <p14:creationId xmlns:p14="http://schemas.microsoft.com/office/powerpoint/2010/main" val="351929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65" y="263769"/>
            <a:ext cx="10622635" cy="1457568"/>
          </a:xfrm>
        </p:spPr>
        <p:txBody>
          <a:bodyPr>
            <a:normAutofit/>
          </a:bodyPr>
          <a:lstStyle/>
          <a:p>
            <a:r>
              <a:rPr lang="en-US" sz="4800" dirty="0"/>
              <a:t>Public Questions &amp; comments</a:t>
            </a:r>
          </a:p>
        </p:txBody>
      </p:sp>
      <p:sp>
        <p:nvSpPr>
          <p:cNvPr id="4" name="TextBox 3">
            <a:extLst>
              <a:ext uri="{FF2B5EF4-FFF2-40B4-BE49-F238E27FC236}">
                <a16:creationId xmlns:a16="http://schemas.microsoft.com/office/drawing/2014/main" id="{ED0A14F8-4F55-413B-9053-8B6506D37711}"/>
              </a:ext>
            </a:extLst>
          </p:cNvPr>
          <p:cNvSpPr txBox="1"/>
          <p:nvPr/>
        </p:nvSpPr>
        <p:spPr>
          <a:xfrm>
            <a:off x="320674" y="1977583"/>
            <a:ext cx="8350886" cy="4216539"/>
          </a:xfrm>
          <a:prstGeom prst="rect">
            <a:avLst/>
          </a:prstGeom>
          <a:noFill/>
        </p:spPr>
        <p:txBody>
          <a:bodyPr wrap="square">
            <a:spAutoFit/>
          </a:bodyPr>
          <a:lstStyle/>
          <a:p>
            <a:endParaRPr lang="en-US" sz="2800" dirty="0">
              <a:solidFill>
                <a:schemeClr val="tx1"/>
              </a:solidFill>
            </a:endParaRPr>
          </a:p>
          <a:p>
            <a:pPr lvl="1">
              <a:buFont typeface="Wingdings" panose="05000000000000000000" pitchFamily="2" charset="2"/>
              <a:buChar char="Ø"/>
            </a:pPr>
            <a:r>
              <a:rPr lang="en-US" sz="2600" dirty="0">
                <a:solidFill>
                  <a:schemeClr val="tx1"/>
                </a:solidFill>
              </a:rPr>
              <a:t>Zoom poll about project components (Available in the chat in English and </a:t>
            </a:r>
            <a:r>
              <a:rPr lang="en-US" sz="2600" dirty="0" err="1"/>
              <a:t>E</a:t>
            </a:r>
            <a:r>
              <a:rPr lang="en-US" sz="2600" dirty="0" err="1">
                <a:solidFill>
                  <a:schemeClr val="tx1"/>
                </a:solidFill>
              </a:rPr>
              <a:t>spañol</a:t>
            </a:r>
            <a:r>
              <a:rPr lang="en-US" sz="2600" dirty="0">
                <a:solidFill>
                  <a:schemeClr val="tx1"/>
                </a:solidFill>
              </a:rPr>
              <a:t>)</a:t>
            </a:r>
          </a:p>
          <a:p>
            <a:pPr lvl="1"/>
            <a:endParaRPr lang="en-US" sz="2600" dirty="0">
              <a:solidFill>
                <a:schemeClr val="tx1"/>
              </a:solidFill>
            </a:endParaRPr>
          </a:p>
          <a:p>
            <a:pPr lvl="1">
              <a:buFont typeface="Wingdings" panose="05000000000000000000" pitchFamily="2" charset="2"/>
              <a:buChar char="Ø"/>
            </a:pPr>
            <a:r>
              <a:rPr lang="en-US" sz="2600" dirty="0">
                <a:solidFill>
                  <a:schemeClr val="tx1"/>
                </a:solidFill>
              </a:rPr>
              <a:t>Email comments to: jrichards@epsilonsystems.com </a:t>
            </a:r>
          </a:p>
          <a:p>
            <a:pPr lvl="1"/>
            <a:endParaRPr lang="en-US" sz="2600" dirty="0">
              <a:solidFill>
                <a:schemeClr val="tx1"/>
              </a:solidFill>
            </a:endParaRPr>
          </a:p>
          <a:p>
            <a:pPr lvl="2">
              <a:buFont typeface="Wingdings" panose="05000000000000000000" pitchFamily="2" charset="2"/>
              <a:buChar char="Ø"/>
            </a:pPr>
            <a:r>
              <a:rPr lang="en-US" sz="2800" b="1" dirty="0">
                <a:solidFill>
                  <a:schemeClr val="tx1"/>
                </a:solidFill>
              </a:rPr>
              <a:t>Deadline for comments is: October 8th</a:t>
            </a:r>
          </a:p>
          <a:p>
            <a:pPr>
              <a:buFont typeface="Wingdings" panose="05000000000000000000" pitchFamily="2" charset="2"/>
              <a:buChar char="Ø"/>
            </a:pPr>
            <a:endParaRPr lang="en-US" sz="2800" dirty="0">
              <a:solidFill>
                <a:schemeClr val="tx1"/>
              </a:solidFill>
            </a:endParaRPr>
          </a:p>
          <a:p>
            <a:endParaRPr lang="en-US" sz="2800" dirty="0"/>
          </a:p>
        </p:txBody>
      </p:sp>
    </p:spTree>
    <p:extLst>
      <p:ext uri="{BB962C8B-B14F-4D97-AF65-F5344CB8AC3E}">
        <p14:creationId xmlns:p14="http://schemas.microsoft.com/office/powerpoint/2010/main" val="101362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39" y="0"/>
            <a:ext cx="8573843" cy="1457568"/>
          </a:xfrm>
        </p:spPr>
        <p:txBody>
          <a:bodyPr/>
          <a:lstStyle/>
          <a:p>
            <a:r>
              <a:rPr lang="en-US" dirty="0"/>
              <a:t>Project Purpose and Need</a:t>
            </a:r>
          </a:p>
        </p:txBody>
      </p:sp>
      <p:sp>
        <p:nvSpPr>
          <p:cNvPr id="6" name="TextBox 5">
            <a:extLst>
              <a:ext uri="{FF2B5EF4-FFF2-40B4-BE49-F238E27FC236}">
                <a16:creationId xmlns:a16="http://schemas.microsoft.com/office/drawing/2014/main" id="{48A039DD-3550-4DD7-9B05-C8887DAE04F4}"/>
              </a:ext>
            </a:extLst>
          </p:cNvPr>
          <p:cNvSpPr txBox="1"/>
          <p:nvPr/>
        </p:nvSpPr>
        <p:spPr>
          <a:xfrm>
            <a:off x="520700" y="1457568"/>
            <a:ext cx="10033000" cy="4226798"/>
          </a:xfrm>
          <a:prstGeom prst="rect">
            <a:avLst/>
          </a:prstGeom>
          <a:noFill/>
        </p:spPr>
        <p:txBody>
          <a:bodyPr wrap="square" rtlCol="0">
            <a:spAutoFit/>
          </a:bodyPr>
          <a:lstStyle/>
          <a:p>
            <a:pPr marL="0" marR="0" algn="just">
              <a:spcBef>
                <a:spcPts val="0"/>
              </a:spcBef>
              <a:spcAft>
                <a:spcPts val="1000"/>
              </a:spcAft>
              <a:tabLst>
                <a:tab pos="-457200" algn="l"/>
              </a:tabLst>
            </a:pPr>
            <a:r>
              <a:rPr lang="en-US" sz="2800" dirty="0">
                <a:effectLst/>
                <a:latin typeface="Times New Roman" panose="02020603050405020304" pitchFamily="18" charset="0"/>
                <a:ea typeface="Times New Roman" panose="02020603050405020304" pitchFamily="18" charset="0"/>
              </a:rPr>
              <a:t>The Camino Real Regional Utility Authority (CRRUA) proposes to rehabilitate and upgrade portions of its existing wastewater collection system in order to:</a:t>
            </a:r>
          </a:p>
          <a:p>
            <a:pPr marL="342900" marR="0" lvl="0" indent="-342900" algn="just">
              <a:spcBef>
                <a:spcPts val="0"/>
              </a:spcBef>
              <a:spcAft>
                <a:spcPts val="0"/>
              </a:spcAft>
              <a:buFont typeface="Symbol" panose="05050102010706020507" pitchFamily="18" charset="2"/>
              <a:buChar char=""/>
              <a:tabLst>
                <a:tab pos="-457200" algn="l"/>
              </a:tabLst>
            </a:pPr>
            <a:r>
              <a:rPr lang="en-US" sz="2800" dirty="0">
                <a:effectLst/>
                <a:latin typeface="Times New Roman" panose="02020603050405020304" pitchFamily="18" charset="0"/>
                <a:ea typeface="Times New Roman" panose="02020603050405020304" pitchFamily="18" charset="0"/>
              </a:rPr>
              <a:t>Continue to meet existing health and sanitation needs of the CRRUA service area;</a:t>
            </a:r>
          </a:p>
          <a:p>
            <a:pPr marL="342900" marR="0" lvl="0" indent="-342900" algn="just">
              <a:spcBef>
                <a:spcPts val="0"/>
              </a:spcBef>
              <a:spcAft>
                <a:spcPts val="1000"/>
              </a:spcAft>
              <a:buFont typeface="Symbol" panose="05050102010706020507" pitchFamily="18" charset="2"/>
              <a:buChar char=""/>
              <a:tabLst>
                <a:tab pos="-457200" algn="l"/>
              </a:tabLst>
            </a:pPr>
            <a:r>
              <a:rPr lang="en-US" sz="2800" dirty="0">
                <a:effectLst/>
                <a:latin typeface="Times New Roman" panose="02020603050405020304" pitchFamily="18" charset="0"/>
                <a:ea typeface="Times New Roman" panose="02020603050405020304" pitchFamily="18" charset="0"/>
              </a:rPr>
              <a:t>Replace aging </a:t>
            </a:r>
            <a:r>
              <a:rPr lang="en-US" sz="2800" dirty="0">
                <a:latin typeface="Times New Roman" panose="02020603050405020304" pitchFamily="18" charset="0"/>
                <a:ea typeface="Times New Roman" panose="02020603050405020304" pitchFamily="18" charset="0"/>
              </a:rPr>
              <a:t>and deteriorated </a:t>
            </a:r>
            <a:r>
              <a:rPr lang="en-US" sz="2800" dirty="0">
                <a:effectLst/>
                <a:latin typeface="Times New Roman" panose="02020603050405020304" pitchFamily="18" charset="0"/>
                <a:ea typeface="Times New Roman" panose="02020603050405020304" pitchFamily="18" charset="0"/>
              </a:rPr>
              <a:t>infrastructure; and</a:t>
            </a:r>
          </a:p>
          <a:p>
            <a:pPr marL="342900" marR="0" lvl="0" indent="-342900" algn="just">
              <a:spcBef>
                <a:spcPts val="0"/>
              </a:spcBef>
              <a:spcAft>
                <a:spcPts val="1000"/>
              </a:spcAft>
              <a:buFont typeface="Symbol" panose="05050102010706020507" pitchFamily="18" charset="2"/>
              <a:buChar char=""/>
              <a:tabLst>
                <a:tab pos="-457200" algn="l"/>
              </a:tabLst>
            </a:pPr>
            <a:r>
              <a:rPr lang="en-US" sz="2800" dirty="0">
                <a:effectLst/>
                <a:latin typeface="Times New Roman" panose="02020603050405020304" pitchFamily="18" charset="0"/>
                <a:ea typeface="Times New Roman" panose="02020603050405020304" pitchFamily="18" charset="0"/>
              </a:rPr>
              <a:t>Meet the future wastewater collection system needs for the existing and committed customers in Sunland Park and surrounding vicinity.</a:t>
            </a:r>
            <a:endParaRPr lang="en-US" sz="3600" dirty="0"/>
          </a:p>
        </p:txBody>
      </p:sp>
    </p:spTree>
    <p:extLst>
      <p:ext uri="{BB962C8B-B14F-4D97-AF65-F5344CB8AC3E}">
        <p14:creationId xmlns:p14="http://schemas.microsoft.com/office/powerpoint/2010/main" val="8210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39" y="0"/>
            <a:ext cx="10775461" cy="1457568"/>
          </a:xfrm>
        </p:spPr>
        <p:txBody>
          <a:bodyPr/>
          <a:lstStyle/>
          <a:p>
            <a:r>
              <a:rPr lang="en-US" dirty="0"/>
              <a:t>Project ELEMENTS: </a:t>
            </a:r>
          </a:p>
        </p:txBody>
      </p:sp>
      <p:sp>
        <p:nvSpPr>
          <p:cNvPr id="6" name="TextBox 5">
            <a:extLst>
              <a:ext uri="{FF2B5EF4-FFF2-40B4-BE49-F238E27FC236}">
                <a16:creationId xmlns:a16="http://schemas.microsoft.com/office/drawing/2014/main" id="{48A039DD-3550-4DD7-9B05-C8887DAE04F4}"/>
              </a:ext>
            </a:extLst>
          </p:cNvPr>
          <p:cNvSpPr txBox="1"/>
          <p:nvPr/>
        </p:nvSpPr>
        <p:spPr>
          <a:xfrm>
            <a:off x="375139" y="1140068"/>
            <a:ext cx="9822961" cy="3702552"/>
          </a:xfrm>
          <a:prstGeom prst="rect">
            <a:avLst/>
          </a:prstGeom>
          <a:noFill/>
        </p:spPr>
        <p:txBody>
          <a:bodyPr wrap="square" rtlCol="0">
            <a:spAutoFit/>
          </a:bodyPr>
          <a:lstStyle/>
          <a:p>
            <a:pPr marL="342900" marR="0" lvl="0" indent="-342900" algn="just">
              <a:lnSpc>
                <a:spcPct val="115000"/>
              </a:lnSpc>
              <a:spcBef>
                <a:spcPts val="0"/>
              </a:spcBef>
              <a:spcAft>
                <a:spcPts val="1000"/>
              </a:spcAft>
              <a:buFont typeface="+mj-lt"/>
              <a:buAutoNum type="arabicPeriod"/>
            </a:pPr>
            <a:r>
              <a:rPr lang="en-US" sz="2400" b="1" i="1" dirty="0">
                <a:effectLst/>
                <a:latin typeface="Times New Roman" panose="02020603050405020304" pitchFamily="18" charset="0"/>
                <a:ea typeface="Calibri" panose="020F0502020204030204" pitchFamily="34" charset="0"/>
              </a:rPr>
              <a:t>McNutt Gravity Sewer Line Replacement</a:t>
            </a:r>
            <a:r>
              <a:rPr lang="en-US" sz="2400" dirty="0">
                <a:effectLst/>
                <a:latin typeface="Times New Roman" panose="02020603050405020304" pitchFamily="18" charset="0"/>
                <a:ea typeface="Calibri" panose="020F0502020204030204" pitchFamily="34" charset="0"/>
              </a:rPr>
              <a:t> – </a:t>
            </a:r>
          </a:p>
          <a:p>
            <a:pPr marL="342900" marR="0" lvl="0" indent="-342900" algn="just">
              <a:lnSpc>
                <a:spcPct val="115000"/>
              </a:lnSpc>
              <a:spcBef>
                <a:spcPts val="0"/>
              </a:spcBef>
              <a:spcAft>
                <a:spcPts val="10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An existing 10-inch gravity sewer line extending parallel to McNutt Road between Airport Road and the North WWTP would be replaced with an 18-inch gravity pipeline (approximately 5,100 linear feet). </a:t>
            </a:r>
          </a:p>
          <a:p>
            <a:pPr marL="342900" marR="0" lvl="0" indent="-342900" algn="just">
              <a:lnSpc>
                <a:spcPct val="115000"/>
              </a:lnSpc>
              <a:spcBef>
                <a:spcPts val="0"/>
              </a:spcBef>
              <a:spcAft>
                <a:spcPts val="10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Manholes along this corridor would also be replaced, as the existing manholes are corroding and posing safety hazards (Figures 1 and 2).</a:t>
            </a:r>
          </a:p>
          <a:p>
            <a:pPr marL="0" marR="0" algn="just">
              <a:spcBef>
                <a:spcPts val="0"/>
              </a:spcBef>
              <a:spcAft>
                <a:spcPts val="1000"/>
              </a:spcAft>
              <a:tabLst>
                <a:tab pos="-457200" algn="l"/>
              </a:tabLst>
            </a:pPr>
            <a:endParaRPr lang="en-US" sz="4400" dirty="0"/>
          </a:p>
        </p:txBody>
      </p:sp>
    </p:spTree>
    <p:extLst>
      <p:ext uri="{BB962C8B-B14F-4D97-AF65-F5344CB8AC3E}">
        <p14:creationId xmlns:p14="http://schemas.microsoft.com/office/powerpoint/2010/main" val="203899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39" y="0"/>
            <a:ext cx="8573843" cy="1457568"/>
          </a:xfrm>
        </p:spPr>
        <p:txBody>
          <a:bodyPr/>
          <a:lstStyle/>
          <a:p>
            <a:r>
              <a:rPr lang="en-US" dirty="0"/>
              <a:t>Project ELEMENTS Cont. </a:t>
            </a:r>
          </a:p>
        </p:txBody>
      </p:sp>
      <p:sp>
        <p:nvSpPr>
          <p:cNvPr id="6" name="TextBox 5">
            <a:extLst>
              <a:ext uri="{FF2B5EF4-FFF2-40B4-BE49-F238E27FC236}">
                <a16:creationId xmlns:a16="http://schemas.microsoft.com/office/drawing/2014/main" id="{48A039DD-3550-4DD7-9B05-C8887DAE04F4}"/>
              </a:ext>
            </a:extLst>
          </p:cNvPr>
          <p:cNvSpPr txBox="1"/>
          <p:nvPr/>
        </p:nvSpPr>
        <p:spPr>
          <a:xfrm>
            <a:off x="520700" y="1254368"/>
            <a:ext cx="10160000" cy="3830792"/>
          </a:xfrm>
          <a:prstGeom prst="rect">
            <a:avLst/>
          </a:prstGeom>
          <a:noFill/>
        </p:spPr>
        <p:txBody>
          <a:bodyPr wrap="square" rtlCol="0">
            <a:spAutoFit/>
          </a:bodyPr>
          <a:lstStyle/>
          <a:p>
            <a:pPr marL="457200" marR="0" lvl="0" indent="-457200" algn="just">
              <a:lnSpc>
                <a:spcPct val="115000"/>
              </a:lnSpc>
              <a:spcBef>
                <a:spcPts val="0"/>
              </a:spcBef>
              <a:spcAft>
                <a:spcPts val="1000"/>
              </a:spcAft>
              <a:buFont typeface="+mj-lt"/>
              <a:buAutoNum type="arabicPeriod" startAt="2"/>
            </a:pPr>
            <a:r>
              <a:rPr lang="en-US" sz="2400" b="1" i="1" dirty="0">
                <a:effectLst/>
                <a:latin typeface="Times New Roman" panose="02020603050405020304" pitchFamily="18" charset="0"/>
                <a:ea typeface="Calibri" panose="020F0502020204030204" pitchFamily="34" charset="0"/>
              </a:rPr>
              <a:t>Dagger Lift Station Replacement </a:t>
            </a:r>
            <a:r>
              <a:rPr lang="en-US" sz="2400" dirty="0">
                <a:effectLst/>
                <a:latin typeface="Times New Roman" panose="02020603050405020304" pitchFamily="18" charset="0"/>
                <a:ea typeface="Calibri" panose="020F0502020204030204" pitchFamily="34" charset="0"/>
              </a:rPr>
              <a:t>– </a:t>
            </a:r>
          </a:p>
          <a:p>
            <a:pPr marL="342900" marR="0" lvl="0" indent="-342900" algn="just">
              <a:lnSpc>
                <a:spcPct val="115000"/>
              </a:lnSpc>
              <a:spcBef>
                <a:spcPts val="0"/>
              </a:spcBef>
              <a:spcAft>
                <a:spcPts val="10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rPr>
              <a:t>E</a:t>
            </a:r>
            <a:r>
              <a:rPr lang="en-US" sz="2400" dirty="0">
                <a:effectLst/>
                <a:latin typeface="Times New Roman" panose="02020603050405020304" pitchFamily="18" charset="0"/>
                <a:ea typeface="Calibri" panose="020F0502020204030204" pitchFamily="34" charset="0"/>
              </a:rPr>
              <a:t>xisting Dagger lift station is in poor condition, is an extreme hazard to operations staff, and will require full replacement. </a:t>
            </a:r>
          </a:p>
          <a:p>
            <a:pPr marL="342900" marR="0" lvl="0" indent="-342900" algn="just">
              <a:lnSpc>
                <a:spcPct val="115000"/>
              </a:lnSpc>
              <a:spcBef>
                <a:spcPts val="0"/>
              </a:spcBef>
              <a:spcAft>
                <a:spcPts val="10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The existing force main will be replaced with a new force main comprised of conventional materials sized for proper flow rates (Figure 1).</a:t>
            </a:r>
          </a:p>
          <a:p>
            <a:pPr marL="457200" marR="0" lvl="0" indent="-457200" algn="just">
              <a:lnSpc>
                <a:spcPct val="115000"/>
              </a:lnSpc>
              <a:spcBef>
                <a:spcPts val="0"/>
              </a:spcBef>
              <a:spcAft>
                <a:spcPts val="1000"/>
              </a:spcAft>
              <a:buFont typeface="+mj-lt"/>
              <a:buAutoNum type="arabicPeriod" startAt="3"/>
            </a:pPr>
            <a:endParaRPr lang="en-US" sz="2400" b="1" i="1" dirty="0">
              <a:effectLst/>
              <a:latin typeface="Times New Roman" panose="02020603050405020304" pitchFamily="18" charset="0"/>
              <a:ea typeface="Calibri" panose="020F0502020204030204" pitchFamily="34" charset="0"/>
            </a:endParaRPr>
          </a:p>
          <a:p>
            <a:pPr marL="0" marR="0" algn="just">
              <a:spcBef>
                <a:spcPts val="0"/>
              </a:spcBef>
              <a:spcAft>
                <a:spcPts val="1000"/>
              </a:spcAft>
              <a:tabLst>
                <a:tab pos="-457200" algn="l"/>
              </a:tabLst>
            </a:pPr>
            <a:endParaRPr lang="en-US" sz="4400" dirty="0"/>
          </a:p>
        </p:txBody>
      </p:sp>
    </p:spTree>
    <p:extLst>
      <p:ext uri="{BB962C8B-B14F-4D97-AF65-F5344CB8AC3E}">
        <p14:creationId xmlns:p14="http://schemas.microsoft.com/office/powerpoint/2010/main" val="291920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39" y="0"/>
            <a:ext cx="8573843" cy="1457568"/>
          </a:xfrm>
        </p:spPr>
        <p:txBody>
          <a:bodyPr/>
          <a:lstStyle/>
          <a:p>
            <a:r>
              <a:rPr lang="en-US" dirty="0"/>
              <a:t>Project ELEMENTS Cont. </a:t>
            </a:r>
          </a:p>
        </p:txBody>
      </p:sp>
      <p:sp>
        <p:nvSpPr>
          <p:cNvPr id="6" name="TextBox 5">
            <a:extLst>
              <a:ext uri="{FF2B5EF4-FFF2-40B4-BE49-F238E27FC236}">
                <a16:creationId xmlns:a16="http://schemas.microsoft.com/office/drawing/2014/main" id="{48A039DD-3550-4DD7-9B05-C8887DAE04F4}"/>
              </a:ext>
            </a:extLst>
          </p:cNvPr>
          <p:cNvSpPr txBox="1"/>
          <p:nvPr/>
        </p:nvSpPr>
        <p:spPr>
          <a:xfrm>
            <a:off x="520700" y="1254368"/>
            <a:ext cx="10160000" cy="4680256"/>
          </a:xfrm>
          <a:prstGeom prst="rect">
            <a:avLst/>
          </a:prstGeom>
          <a:noFill/>
        </p:spPr>
        <p:txBody>
          <a:bodyPr wrap="square" rtlCol="0">
            <a:spAutoFit/>
          </a:bodyPr>
          <a:lstStyle/>
          <a:p>
            <a:pPr marL="457200" marR="0" lvl="0" indent="-457200" algn="just">
              <a:lnSpc>
                <a:spcPct val="115000"/>
              </a:lnSpc>
              <a:spcBef>
                <a:spcPts val="0"/>
              </a:spcBef>
              <a:spcAft>
                <a:spcPts val="1000"/>
              </a:spcAft>
              <a:buFont typeface="+mj-lt"/>
              <a:buAutoNum type="arabicPeriod" startAt="3"/>
            </a:pPr>
            <a:r>
              <a:rPr lang="en-US" sz="2400" b="1" i="1" dirty="0">
                <a:effectLst/>
                <a:latin typeface="Times New Roman" panose="02020603050405020304" pitchFamily="18" charset="0"/>
                <a:ea typeface="Calibri" panose="020F0502020204030204" pitchFamily="34" charset="0"/>
              </a:rPr>
              <a:t>South Lift Station Replacement</a:t>
            </a:r>
            <a:r>
              <a:rPr lang="en-US" sz="2400" dirty="0">
                <a:effectLst/>
                <a:latin typeface="Times New Roman" panose="02020603050405020304" pitchFamily="18" charset="0"/>
                <a:ea typeface="Calibri" panose="020F0502020204030204" pitchFamily="34" charset="0"/>
              </a:rPr>
              <a:t> – </a:t>
            </a:r>
          </a:p>
          <a:p>
            <a:pPr marL="342900" marR="0" lvl="0" indent="-342900" algn="just">
              <a:lnSpc>
                <a:spcPct val="115000"/>
              </a:lnSpc>
              <a:spcBef>
                <a:spcPts val="0"/>
              </a:spcBef>
              <a:spcAft>
                <a:spcPts val="10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The existing South lift station has deteriorated to a point where it needs full replacement. </a:t>
            </a:r>
          </a:p>
          <a:p>
            <a:pPr marL="342900" marR="0" lvl="0" indent="-342900" algn="just">
              <a:lnSpc>
                <a:spcPct val="115000"/>
              </a:lnSpc>
              <a:spcBef>
                <a:spcPts val="0"/>
              </a:spcBef>
              <a:spcAft>
                <a:spcPts val="10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The lift station would be replaced with a new lift station with the capacity to receive flows from both the local gravity collection system as well as any excess flows routed from </a:t>
            </a:r>
            <a:r>
              <a:rPr lang="en-US" sz="2400" dirty="0" err="1">
                <a:effectLst/>
                <a:latin typeface="Times New Roman" panose="02020603050405020304" pitchFamily="18" charset="0"/>
                <a:ea typeface="Calibri" panose="020F0502020204030204" pitchFamily="34" charset="0"/>
              </a:rPr>
              <a:t>Viewpointe</a:t>
            </a:r>
            <a:r>
              <a:rPr lang="en-US" sz="2400" dirty="0">
                <a:effectLst/>
                <a:latin typeface="Times New Roman" panose="02020603050405020304" pitchFamily="18" charset="0"/>
                <a:ea typeface="Calibri" panose="020F0502020204030204" pitchFamily="34" charset="0"/>
              </a:rPr>
              <a:t> lift station #1. </a:t>
            </a:r>
          </a:p>
          <a:p>
            <a:pPr marL="342900" marR="0" lvl="0" indent="-342900" algn="just">
              <a:lnSpc>
                <a:spcPct val="115000"/>
              </a:lnSpc>
              <a:spcBef>
                <a:spcPts val="0"/>
              </a:spcBef>
              <a:spcAft>
                <a:spcPts val="10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rPr>
              <a:t>The n</a:t>
            </a:r>
            <a:r>
              <a:rPr lang="en-US" sz="2400" dirty="0">
                <a:effectLst/>
                <a:latin typeface="Times New Roman" panose="02020603050405020304" pitchFamily="18" charset="0"/>
                <a:ea typeface="Calibri" panose="020F0502020204030204" pitchFamily="34" charset="0"/>
              </a:rPr>
              <a:t>ew South lift station would be able to pump these flows through the existing 10-inch force main pipeline to Sunland Park </a:t>
            </a:r>
            <a:r>
              <a:rPr lang="en-US" sz="2400" dirty="0">
                <a:latin typeface="Times New Roman" panose="02020603050405020304" pitchFamily="18" charset="0"/>
                <a:ea typeface="Calibri" panose="020F0502020204030204" pitchFamily="34" charset="0"/>
              </a:rPr>
              <a:t>	WWTP </a:t>
            </a:r>
            <a:r>
              <a:rPr lang="en-US" sz="2400" dirty="0">
                <a:effectLst/>
                <a:latin typeface="Times New Roman" panose="02020603050405020304" pitchFamily="18" charset="0"/>
                <a:ea typeface="Calibri" panose="020F0502020204030204" pitchFamily="34" charset="0"/>
              </a:rPr>
              <a:t>(Figure 2).</a:t>
            </a:r>
          </a:p>
          <a:p>
            <a:pPr marL="0" marR="0" algn="just">
              <a:spcBef>
                <a:spcPts val="0"/>
              </a:spcBef>
              <a:spcAft>
                <a:spcPts val="1000"/>
              </a:spcAft>
              <a:tabLst>
                <a:tab pos="-457200" algn="l"/>
              </a:tabLst>
            </a:pPr>
            <a:endParaRPr lang="en-US" sz="4400" dirty="0"/>
          </a:p>
        </p:txBody>
      </p:sp>
    </p:spTree>
    <p:extLst>
      <p:ext uri="{BB962C8B-B14F-4D97-AF65-F5344CB8AC3E}">
        <p14:creationId xmlns:p14="http://schemas.microsoft.com/office/powerpoint/2010/main" val="3531865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39" y="0"/>
            <a:ext cx="8573843" cy="1457568"/>
          </a:xfrm>
        </p:spPr>
        <p:txBody>
          <a:bodyPr/>
          <a:lstStyle/>
          <a:p>
            <a:r>
              <a:rPr lang="en-US" dirty="0"/>
              <a:t>Project ELEMENTS Cont. </a:t>
            </a:r>
          </a:p>
        </p:txBody>
      </p:sp>
      <p:sp>
        <p:nvSpPr>
          <p:cNvPr id="6" name="TextBox 5">
            <a:extLst>
              <a:ext uri="{FF2B5EF4-FFF2-40B4-BE49-F238E27FC236}">
                <a16:creationId xmlns:a16="http://schemas.microsoft.com/office/drawing/2014/main" id="{48A039DD-3550-4DD7-9B05-C8887DAE04F4}"/>
              </a:ext>
            </a:extLst>
          </p:cNvPr>
          <p:cNvSpPr txBox="1"/>
          <p:nvPr/>
        </p:nvSpPr>
        <p:spPr>
          <a:xfrm>
            <a:off x="520700" y="1254368"/>
            <a:ext cx="10883900" cy="3830792"/>
          </a:xfrm>
          <a:prstGeom prst="rect">
            <a:avLst/>
          </a:prstGeom>
          <a:noFill/>
        </p:spPr>
        <p:txBody>
          <a:bodyPr wrap="square" rtlCol="0">
            <a:spAutoFit/>
          </a:bodyPr>
          <a:lstStyle/>
          <a:p>
            <a:pPr marL="457200" marR="0" lvl="0" indent="-457200" algn="just">
              <a:lnSpc>
                <a:spcPct val="115000"/>
              </a:lnSpc>
              <a:spcBef>
                <a:spcPts val="0"/>
              </a:spcBef>
              <a:spcAft>
                <a:spcPts val="1000"/>
              </a:spcAft>
              <a:buFont typeface="+mj-lt"/>
              <a:buAutoNum type="arabicPeriod" startAt="4"/>
            </a:pPr>
            <a:r>
              <a:rPr lang="en-US" sz="2400" b="1" i="1" dirty="0">
                <a:effectLst/>
                <a:latin typeface="Times New Roman" panose="02020603050405020304" pitchFamily="18" charset="0"/>
                <a:ea typeface="Calibri" panose="020F0502020204030204" pitchFamily="34" charset="0"/>
              </a:rPr>
              <a:t>Lift Station #7 Force Main Replacement </a:t>
            </a:r>
            <a:r>
              <a:rPr lang="en-US" sz="2400" dirty="0">
                <a:effectLst/>
                <a:latin typeface="Times New Roman" panose="02020603050405020304" pitchFamily="18" charset="0"/>
                <a:ea typeface="Calibri" panose="020F0502020204030204" pitchFamily="34" charset="0"/>
              </a:rPr>
              <a:t>– </a:t>
            </a:r>
          </a:p>
          <a:p>
            <a:pPr marL="342900" marR="0" lvl="0" indent="-342900" algn="just">
              <a:lnSpc>
                <a:spcPct val="115000"/>
              </a:lnSpc>
              <a:spcBef>
                <a:spcPts val="0"/>
              </a:spcBef>
              <a:spcAft>
                <a:spcPts val="10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Lift Station #7 force main along McNutt Road currently exceeds the maximum velocity and pipe pressure rating of the existing pipeline.</a:t>
            </a:r>
          </a:p>
          <a:p>
            <a:pPr marL="342900" marR="0" lvl="0" indent="-342900" algn="just">
              <a:lnSpc>
                <a:spcPct val="115000"/>
              </a:lnSpc>
              <a:spcBef>
                <a:spcPts val="0"/>
              </a:spcBef>
              <a:spcAft>
                <a:spcPts val="10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rPr>
              <a:t>S</a:t>
            </a:r>
            <a:r>
              <a:rPr lang="en-US" sz="2400" dirty="0">
                <a:effectLst/>
                <a:latin typeface="Times New Roman" panose="02020603050405020304" pitchFamily="18" charset="0"/>
                <a:ea typeface="Calibri" panose="020F0502020204030204" pitchFamily="34" charset="0"/>
              </a:rPr>
              <a:t>everal sections of the pipeline have failed and caused leaks to occur. </a:t>
            </a:r>
            <a:endParaRPr lang="en-US" sz="2400" dirty="0">
              <a:latin typeface="Times New Roman" panose="02020603050405020304" pitchFamily="18" charset="0"/>
              <a:ea typeface="Calibri" panose="020F0502020204030204" pitchFamily="34" charset="0"/>
            </a:endParaRPr>
          </a:p>
          <a:p>
            <a:pPr marL="342900" marR="0" lvl="0" indent="-342900" algn="just">
              <a:lnSpc>
                <a:spcPct val="115000"/>
              </a:lnSpc>
              <a:spcBef>
                <a:spcPts val="0"/>
              </a:spcBef>
              <a:spcAft>
                <a:spcPts val="10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rPr>
              <a:t>T</a:t>
            </a:r>
            <a:r>
              <a:rPr lang="en-US" sz="2400" dirty="0">
                <a:effectLst/>
                <a:latin typeface="Times New Roman" panose="02020603050405020304" pitchFamily="18" charset="0"/>
                <a:ea typeface="Calibri" panose="020F0502020204030204" pitchFamily="34" charset="0"/>
              </a:rPr>
              <a:t>his task will fully </a:t>
            </a:r>
            <a:r>
              <a:rPr lang="en-US" sz="2400" dirty="0">
                <a:latin typeface="Times New Roman" panose="02020603050405020304" pitchFamily="18" charset="0"/>
                <a:ea typeface="Calibri" panose="020F0502020204030204" pitchFamily="34" charset="0"/>
              </a:rPr>
              <a:t>replace this </a:t>
            </a:r>
            <a:r>
              <a:rPr lang="en-US" sz="2400" dirty="0" err="1">
                <a:latin typeface="Times New Roman" panose="02020603050405020304" pitchFamily="18" charset="0"/>
                <a:ea typeface="Calibri" panose="020F0502020204030204" pitchFamily="34" charset="0"/>
              </a:rPr>
              <a:t>forcemain</a:t>
            </a:r>
            <a:r>
              <a:rPr lang="en-US" sz="2400" dirty="0">
                <a:latin typeface="Times New Roman" panose="02020603050405020304" pitchFamily="18" charset="0"/>
                <a:ea typeface="Calibri" panose="020F0502020204030204" pitchFamily="34" charset="0"/>
              </a:rPr>
              <a:t> of </a:t>
            </a:r>
            <a:r>
              <a:rPr lang="en-US" sz="2400" dirty="0">
                <a:effectLst/>
                <a:latin typeface="Times New Roman" panose="02020603050405020304" pitchFamily="18" charset="0"/>
                <a:ea typeface="Calibri" panose="020F0502020204030204" pitchFamily="34" charset="0"/>
              </a:rPr>
              <a:t>approximately 5,300 linear feet of pipeline (Figure 1).</a:t>
            </a:r>
          </a:p>
          <a:p>
            <a:pPr marL="0" marR="0" algn="just">
              <a:spcBef>
                <a:spcPts val="0"/>
              </a:spcBef>
              <a:spcAft>
                <a:spcPts val="1000"/>
              </a:spcAft>
              <a:tabLst>
                <a:tab pos="-457200" algn="l"/>
              </a:tabLst>
            </a:pPr>
            <a:endParaRPr lang="en-US" sz="4400" dirty="0"/>
          </a:p>
        </p:txBody>
      </p:sp>
    </p:spTree>
    <p:extLst>
      <p:ext uri="{BB962C8B-B14F-4D97-AF65-F5344CB8AC3E}">
        <p14:creationId xmlns:p14="http://schemas.microsoft.com/office/powerpoint/2010/main" val="1407858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39" y="0"/>
            <a:ext cx="8573843" cy="1457568"/>
          </a:xfrm>
        </p:spPr>
        <p:txBody>
          <a:bodyPr/>
          <a:lstStyle/>
          <a:p>
            <a:r>
              <a:rPr lang="en-US" dirty="0"/>
              <a:t>Project Figures</a:t>
            </a:r>
          </a:p>
        </p:txBody>
      </p:sp>
      <p:pic>
        <p:nvPicPr>
          <p:cNvPr id="4" name="Picture 3" descr="Map&#10;&#10;Description automatically generated">
            <a:extLst>
              <a:ext uri="{FF2B5EF4-FFF2-40B4-BE49-F238E27FC236}">
                <a16:creationId xmlns:a16="http://schemas.microsoft.com/office/drawing/2014/main" id="{8ABEA7D2-6E47-46D9-A432-4D510BBA0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139" y="0"/>
            <a:ext cx="10598727" cy="6858000"/>
          </a:xfrm>
          <a:prstGeom prst="rect">
            <a:avLst/>
          </a:prstGeom>
        </p:spPr>
      </p:pic>
    </p:spTree>
    <p:extLst>
      <p:ext uri="{BB962C8B-B14F-4D97-AF65-F5344CB8AC3E}">
        <p14:creationId xmlns:p14="http://schemas.microsoft.com/office/powerpoint/2010/main" val="1516466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39" y="0"/>
            <a:ext cx="8573843" cy="1457568"/>
          </a:xfrm>
        </p:spPr>
        <p:txBody>
          <a:bodyPr/>
          <a:lstStyle/>
          <a:p>
            <a:r>
              <a:rPr lang="en-US" dirty="0"/>
              <a:t>Project Figures</a:t>
            </a:r>
          </a:p>
        </p:txBody>
      </p:sp>
      <p:pic>
        <p:nvPicPr>
          <p:cNvPr id="4" name="Picture 3" descr="Map&#10;&#10;Description automatically generated">
            <a:extLst>
              <a:ext uri="{FF2B5EF4-FFF2-40B4-BE49-F238E27FC236}">
                <a16:creationId xmlns:a16="http://schemas.microsoft.com/office/drawing/2014/main" id="{94190C3E-AFE9-409C-A94B-EB9304B4C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139" y="0"/>
            <a:ext cx="10598727" cy="6858000"/>
          </a:xfrm>
          <a:prstGeom prst="rect">
            <a:avLst/>
          </a:prstGeom>
        </p:spPr>
      </p:pic>
    </p:spTree>
    <p:extLst>
      <p:ext uri="{BB962C8B-B14F-4D97-AF65-F5344CB8AC3E}">
        <p14:creationId xmlns:p14="http://schemas.microsoft.com/office/powerpoint/2010/main" val="3345617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546349" y="289719"/>
            <a:ext cx="7099300" cy="792162"/>
          </a:xfrm>
        </p:spPr>
        <p:txBody>
          <a:bodyPr>
            <a:normAutofit fontScale="90000"/>
          </a:bodyPr>
          <a:lstStyle/>
          <a:p>
            <a:br>
              <a:rPr lang="en-US" dirty="0"/>
            </a:br>
            <a:r>
              <a:rPr lang="en-US" dirty="0"/>
              <a:t>Environmental Review Process</a:t>
            </a:r>
            <a:br>
              <a:rPr lang="en-US" dirty="0"/>
            </a:br>
            <a:endParaRPr lang="en-US" dirty="0"/>
          </a:p>
        </p:txBody>
      </p:sp>
      <p:sp>
        <p:nvSpPr>
          <p:cNvPr id="4" name="Content Placeholder 3">
            <a:extLst>
              <a:ext uri="{FF2B5EF4-FFF2-40B4-BE49-F238E27FC236}">
                <a16:creationId xmlns:a16="http://schemas.microsoft.com/office/drawing/2014/main" id="{526C78C7-4A35-4BD0-8F33-834E321ADEB8}"/>
              </a:ext>
            </a:extLst>
          </p:cNvPr>
          <p:cNvSpPr>
            <a:spLocks noGrp="1"/>
          </p:cNvSpPr>
          <p:nvPr>
            <p:ph idx="1"/>
          </p:nvPr>
        </p:nvSpPr>
        <p:spPr/>
        <p:txBody>
          <a:bodyPr/>
          <a:lstStyle/>
          <a:p>
            <a:endParaRPr lang="en-US" dirty="0"/>
          </a:p>
        </p:txBody>
      </p:sp>
      <p:pic>
        <p:nvPicPr>
          <p:cNvPr id="7" name="Content Placeholder 4" descr="A close up of a piece of paper&#10;&#10;Description automatically generated">
            <a:extLst>
              <a:ext uri="{FF2B5EF4-FFF2-40B4-BE49-F238E27FC236}">
                <a16:creationId xmlns:a16="http://schemas.microsoft.com/office/drawing/2014/main" id="{6FED22D6-7E5B-49D5-BD83-D5C66FC32268}"/>
              </a:ext>
            </a:extLst>
          </p:cNvPr>
          <p:cNvPicPr>
            <a:picLocks noChangeAspect="1"/>
          </p:cNvPicPr>
          <p:nvPr/>
        </p:nvPicPr>
        <p:blipFill>
          <a:blip r:embed="rId3"/>
          <a:stretch>
            <a:fillRect/>
          </a:stretch>
        </p:blipFill>
        <p:spPr>
          <a:xfrm>
            <a:off x="3220258" y="1081881"/>
            <a:ext cx="5751483" cy="5560330"/>
          </a:xfrm>
          <a:prstGeom prst="rect">
            <a:avLst/>
          </a:prstGeom>
        </p:spPr>
      </p:pic>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docProps/app.xml><?xml version="1.0" encoding="utf-8"?>
<Properties xmlns="http://schemas.openxmlformats.org/officeDocument/2006/extended-properties" xmlns:vt="http://schemas.openxmlformats.org/officeDocument/2006/docPropsVTypes">
  <Template/>
  <TotalTime>1460</TotalTime>
  <Words>1046</Words>
  <Application>Microsoft Office PowerPoint</Application>
  <PresentationFormat>Widescreen</PresentationFormat>
  <Paragraphs>83</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Century Gothic</vt:lpstr>
      <vt:lpstr>Symbol</vt:lpstr>
      <vt:lpstr>Times New Roman</vt:lpstr>
      <vt:lpstr>Wingdings</vt:lpstr>
      <vt:lpstr>Wingdings 3</vt:lpstr>
      <vt:lpstr>Slice</vt:lpstr>
      <vt:lpstr>Camino Real Regional Utility Authority North   Wastewater Collection System IMPROVEMENTS</vt:lpstr>
      <vt:lpstr>Project Purpose and Need</vt:lpstr>
      <vt:lpstr>Project ELEMENTS: </vt:lpstr>
      <vt:lpstr>Project ELEMENTS Cont. </vt:lpstr>
      <vt:lpstr>Project ELEMENTS Cont. </vt:lpstr>
      <vt:lpstr>Project ELEMENTS Cont. </vt:lpstr>
      <vt:lpstr>Project Figures</vt:lpstr>
      <vt:lpstr>Project Figures</vt:lpstr>
      <vt:lpstr> Environmental Review Process </vt:lpstr>
      <vt:lpstr>Biologic &amp; Cultural Assessment –  CRRUA Survey</vt:lpstr>
      <vt:lpstr>Biologic &amp;Cultural Assessment – CRRUA </vt:lpstr>
      <vt:lpstr>Project documentation status – CRRUA</vt:lpstr>
      <vt:lpstr>schedule</vt:lpstr>
      <vt:lpstr>Public Questions &amp;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 Barrier Workshop</dc:title>
  <dc:creator>Jeanette Walther</dc:creator>
  <cp:lastModifiedBy>Jacob Richards</cp:lastModifiedBy>
  <cp:revision>57</cp:revision>
  <cp:lastPrinted>2020-03-05T00:03:05Z</cp:lastPrinted>
  <dcterms:created xsi:type="dcterms:W3CDTF">2016-08-17T23:36:51Z</dcterms:created>
  <dcterms:modified xsi:type="dcterms:W3CDTF">2021-09-09T17:09:58Z</dcterms:modified>
</cp:coreProperties>
</file>